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528" r:id="rId3"/>
    <p:sldId id="601" r:id="rId4"/>
    <p:sldId id="602" r:id="rId5"/>
    <p:sldId id="603" r:id="rId6"/>
    <p:sldId id="627" r:id="rId7"/>
    <p:sldId id="604" r:id="rId8"/>
    <p:sldId id="612" r:id="rId9"/>
    <p:sldId id="616" r:id="rId10"/>
    <p:sldId id="610" r:id="rId11"/>
    <p:sldId id="613" r:id="rId12"/>
    <p:sldId id="617" r:id="rId13"/>
    <p:sldId id="618" r:id="rId14"/>
    <p:sldId id="619" r:id="rId15"/>
    <p:sldId id="620" r:id="rId16"/>
    <p:sldId id="624" r:id="rId17"/>
    <p:sldId id="622" r:id="rId18"/>
    <p:sldId id="626" r:id="rId19"/>
    <p:sldId id="625" r:id="rId20"/>
    <p:sldId id="628" r:id="rId21"/>
    <p:sldId id="621" r:id="rId22"/>
    <p:sldId id="611" r:id="rId23"/>
    <p:sldId id="615" r:id="rId24"/>
    <p:sldId id="605" r:id="rId25"/>
    <p:sldId id="260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192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5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07/25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spark.apache.org/docs/latest/configuratio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03648" y="197158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SPARK</a:t>
            </a:r>
            <a:r>
              <a:rPr lang="zh-CN" altLang="en-US" sz="72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基础解析</a:t>
            </a:r>
            <a:endParaRPr lang="zh-CN" altLang="en-US" sz="7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4083918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				       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讲师：尚硅谷 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- WHAlex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53698" y="627534"/>
            <a:ext cx="5436604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 Shell WordCount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9393" y="945512"/>
            <a:ext cx="4924442" cy="366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hdfs </a:t>
            </a:r>
            <a:r>
              <a:rPr lang="en-US" altLang="zh-CN" sz="135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dfs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-put ./RELEASE /</a:t>
            </a:r>
            <a:endParaRPr lang="zh-CN" altLang="zh-CN" sz="13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141730" y="1379520"/>
            <a:ext cx="3456384" cy="6699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87724" y="2167340"/>
            <a:ext cx="6588730" cy="67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sc.textFile("hdfs://hadoop102:9000/RELEASE").flatMap(_.split(" "))</a:t>
            </a:r>
            <a:endParaRPr lang="zh-CN" altLang="zh-CN" sz="135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.map((_,1)).reduceByKey(_+_).saveAsTextFile("hdfs://hadoop102:9000/out")</a:t>
            </a:r>
            <a:endParaRPr lang="zh-CN" altLang="en-US" sz="135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142951" y="2913588"/>
            <a:ext cx="4184809" cy="13420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6308" y="4393289"/>
            <a:ext cx="32458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hdfs </a:t>
            </a:r>
            <a:r>
              <a:rPr lang="en-US" altLang="zh-CN" sz="135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dfs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-cat hdfs://master01:9000/out/p*</a:t>
            </a:r>
            <a:endParaRPr lang="zh-CN" altLang="en-US" sz="1350" dirty="0"/>
          </a:p>
        </p:txBody>
      </p:sp>
      <p:sp>
        <p:nvSpPr>
          <p:cNvPr id="10" name="十边形 9"/>
          <p:cNvSpPr/>
          <p:nvPr/>
        </p:nvSpPr>
        <p:spPr>
          <a:xfrm>
            <a:off x="1493658" y="1135948"/>
            <a:ext cx="486054" cy="463694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1" name="十边形 10"/>
          <p:cNvSpPr/>
          <p:nvPr/>
        </p:nvSpPr>
        <p:spPr>
          <a:xfrm>
            <a:off x="1493658" y="2355727"/>
            <a:ext cx="486054" cy="463694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12" name="十边形 11"/>
          <p:cNvSpPr/>
          <p:nvPr/>
        </p:nvSpPr>
        <p:spPr>
          <a:xfrm>
            <a:off x="1493658" y="4299943"/>
            <a:ext cx="486054" cy="463694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709682" y="1707654"/>
            <a:ext cx="0" cy="5400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718806" y="2895786"/>
            <a:ext cx="0" cy="13598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709" y="627534"/>
            <a:ext cx="5238582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 Shell WordCount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Picture 25" descr="../../../../../../Desktop/20160917172951_49622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3" r="7227" b="10870"/>
          <a:stretch/>
        </p:blipFill>
        <p:spPr bwMode="auto">
          <a:xfrm>
            <a:off x="1493658" y="1401620"/>
            <a:ext cx="6264696" cy="3618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185910" y="1052983"/>
            <a:ext cx="6804756" cy="366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sc.textFile("x").flatMap(_.split(" ")).map((_,1)).reduceByKey(_+_).saveAsTextFile.</a:t>
            </a:r>
            <a:r>
              <a:rPr lang="en-US" altLang="zh-CN" sz="1350" spc="38" dirty="0">
                <a:latin typeface="Times New Roman" panose="02020603050405020304" pitchFamily="18" charset="0"/>
              </a:rPr>
              <a:t>("x1")</a:t>
            </a:r>
            <a:endParaRPr lang="zh-CN" altLang="en-US" sz="135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8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247" y="627534"/>
            <a:ext cx="3759458" cy="37804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配置历史服务</a:t>
            </a:r>
          </a:p>
        </p:txBody>
      </p:sp>
      <p:sp>
        <p:nvSpPr>
          <p:cNvPr id="7" name="矩形 6"/>
          <p:cNvSpPr/>
          <p:nvPr/>
        </p:nvSpPr>
        <p:spPr>
          <a:xfrm>
            <a:off x="1385646" y="1059582"/>
            <a:ext cx="151216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dirty="0">
                <a:ea typeface="宋体" pitchFamily="2" charset="-122"/>
                <a:cs typeface="Times New Roman" pitchFamily="18" charset="0"/>
              </a:rPr>
              <a:t>Running Shell</a:t>
            </a:r>
            <a:r>
              <a:rPr lang="zh-CN" altLang="en-US" sz="1350" b="1" dirty="0">
                <a:ea typeface="宋体" pitchFamily="2" charset="-122"/>
                <a:cs typeface="Times New Roman" pitchFamily="18" charset="0"/>
              </a:rPr>
              <a:t>：</a:t>
            </a:r>
            <a:endParaRPr lang="zh-CN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1374655" y="2497359"/>
            <a:ext cx="151216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b="1" dirty="0">
                <a:ea typeface="宋体" pitchFamily="2" charset="-122"/>
                <a:cs typeface="Times New Roman" pitchFamily="18" charset="0"/>
              </a:rPr>
              <a:t>配置</a:t>
            </a:r>
            <a:r>
              <a:rPr lang="en-US" altLang="zh-CN" sz="1350" b="1" dirty="0" err="1">
                <a:ea typeface="宋体" pitchFamily="2" charset="-122"/>
                <a:cs typeface="Times New Roman" pitchFamily="18" charset="0"/>
              </a:rPr>
              <a:t>HistoryServer</a:t>
            </a:r>
            <a:endParaRPr lang="zh-CN" altLang="en-US" sz="135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5" y="1444594"/>
            <a:ext cx="6534726" cy="949076"/>
          </a:xfrm>
          <a:prstGeom prst="rect">
            <a:avLst/>
          </a:prstGeom>
        </p:spPr>
      </p:pic>
      <p:pic>
        <p:nvPicPr>
          <p:cNvPr id="12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1502719" y="4029912"/>
            <a:ext cx="5391539" cy="9181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658" y="2841780"/>
            <a:ext cx="5724636" cy="11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702" y="627534"/>
            <a:ext cx="5364596" cy="37804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再次运行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54" y="2733768"/>
            <a:ext cx="6348704" cy="17281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46" y="1383619"/>
            <a:ext cx="6372708" cy="5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57256" y="627534"/>
            <a:ext cx="375945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HA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664" y="1365616"/>
            <a:ext cx="5886654" cy="15661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584" y="2902446"/>
            <a:ext cx="6318702" cy="206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hadoop102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节点上修改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spark-env.sh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配置文件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将配置文件同步到所有节点。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hadoop102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上执行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sbin/start-all.sh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脚本，启动集群并启动第一个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节点，然后在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hadoop103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上执行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sbin/start-master.sh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启动第二个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节点。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4.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程序中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集群的访问地址需要改成：</a:t>
            </a:r>
            <a:endParaRPr lang="zh-CN" altLang="zh-CN" sz="13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lang="en-US" altLang="zh-CN" sz="1350" spc="38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spark://hadoop102:7077,hadoop103:7077</a:t>
            </a:r>
            <a:endParaRPr lang="zh-CN" altLang="zh-CN" sz="1350" spc="38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3718" y="620822"/>
            <a:ext cx="5076564" cy="37804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再次运行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277132"/>
            <a:ext cx="3672408" cy="1998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931790"/>
            <a:ext cx="3490580" cy="211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236" y="2211710"/>
            <a:ext cx="3556493" cy="21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53698" y="627534"/>
            <a:ext cx="5436604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Standalone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对比</a:t>
            </a:r>
          </a:p>
        </p:txBody>
      </p:sp>
      <p:pic>
        <p:nvPicPr>
          <p:cNvPr id="3" name="Picture 2" descr="https://timgsa.baidu.com/timg?image&amp;quality=80&amp;size=b9999_10000&amp;sec=1511503408174&amp;di=fabc7abab52011c38f7b9234784c5111&amp;imgtype=jpg&amp;src=http%3A%2F%2Fimg3.imgtn.bdimg.com%2Fit%2Fu%3D3164438773%2C652222125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54" y="2859782"/>
            <a:ext cx="3618401" cy="20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timgsa.baidu.com/timg?image&amp;quality=80&amp;size=b9999_10000&amp;sec=1511503072020&amp;di=f80b8ff557fc672ae81bea5a0603e440&amp;imgtype=jpg&amp;src=http%3A%2F%2Fimg4.imgtn.bdimg.com%2Fit%2Fu%3D2189815654%2C3819371247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23" y="1491630"/>
            <a:ext cx="3294366" cy="19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1610" y="627534"/>
            <a:ext cx="7020780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074" name="Picture 2" descr="https://timgsa.baidu.com/timg?image&amp;quality=80&amp;size=b9999_10000&amp;sec=1511503408174&amp;di=fabc7abab52011c38f7b9234784c5111&amp;imgtype=jpg&amp;src=http%3A%2F%2Fimg3.imgtn.bdimg.com%2Fit%2Fu%3D3164438773%2C652222125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1167594"/>
            <a:ext cx="6372708" cy="36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702" y="627534"/>
            <a:ext cx="5364596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406905"/>
            <a:ext cx="3078342" cy="232968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r="31070"/>
          <a:stretch/>
        </p:blipFill>
        <p:spPr>
          <a:xfrm>
            <a:off x="4283968" y="3219822"/>
            <a:ext cx="4428491" cy="17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17694" y="627534"/>
            <a:ext cx="5508612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82679" y="1203598"/>
            <a:ext cx="5778642" cy="151216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12649" y="2730074"/>
            <a:ext cx="6318702" cy="23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96634" y="627534"/>
            <a:ext cx="3166247" cy="35879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课程内容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3658" y="1059582"/>
            <a:ext cx="6172200" cy="36608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1350"/>
              </a:spcBef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的产生背景</a:t>
            </a:r>
            <a:endParaRPr lang="zh-CN" altLang="en-US" sz="21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>
                <a:ea typeface="宋体" pitchFamily="2" charset="-122"/>
                <a:cs typeface="Times New Roman" pitchFamily="18" charset="0"/>
              </a:rPr>
              <a:t>是什么</a:t>
            </a:r>
            <a:endParaRPr lang="en-US" altLang="zh-CN" sz="21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的特点</a:t>
            </a:r>
            <a:endParaRPr lang="zh-CN" altLang="en-US" sz="21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的安装</a:t>
            </a:r>
            <a:endParaRPr lang="en-US" altLang="zh-CN" sz="21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 Shell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小试</a:t>
            </a:r>
            <a:endParaRPr lang="en-US" altLang="zh-CN" sz="21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提交应用程序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100" dirty="0">
                <a:ea typeface="宋体" pitchFamily="2" charset="-122"/>
                <a:cs typeface="Times New Roman" pitchFamily="18" charset="0"/>
              </a:rPr>
              <a:t>IDEA </a:t>
            </a:r>
            <a:r>
              <a:rPr lang="zh-CN" altLang="en-US" sz="3100" dirty="0">
                <a:ea typeface="宋体" pitchFamily="2" charset="-122"/>
                <a:cs typeface="Times New Roman" pitchFamily="18" charset="0"/>
              </a:rPr>
              <a:t>环境应用</a:t>
            </a:r>
            <a:endParaRPr lang="en-US" altLang="zh-CN" sz="3100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754" y="627534"/>
            <a:ext cx="4428492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 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牛刀小试</a:t>
            </a:r>
          </a:p>
        </p:txBody>
      </p:sp>
      <p:sp>
        <p:nvSpPr>
          <p:cNvPr id="3" name="矩形 2"/>
          <p:cNvSpPr/>
          <p:nvPr/>
        </p:nvSpPr>
        <p:spPr>
          <a:xfrm>
            <a:off x="1547664" y="1125780"/>
            <a:ext cx="352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通过</a:t>
            </a:r>
            <a:r>
              <a:rPr lang="en-US" altLang="zh-CN" b="1" dirty="0"/>
              <a:t>Spark</a:t>
            </a:r>
            <a:r>
              <a:rPr lang="zh-CN" altLang="en-US" b="1" dirty="0"/>
              <a:t>利用蒙特</a:t>
            </a:r>
            <a:r>
              <a:rPr lang="en-US" altLang="zh-CN" b="1" dirty="0"/>
              <a:t>·</a:t>
            </a:r>
            <a:r>
              <a:rPr lang="zh-CN" altLang="en-US" b="1" dirty="0"/>
              <a:t>卡罗算法求</a:t>
            </a:r>
            <a:r>
              <a:rPr lang="en-US" altLang="zh-CN" b="1" dirty="0"/>
              <a:t>PI</a:t>
            </a:r>
            <a:endParaRPr lang="zh-CN" altLang="en-US" b="1" dirty="0"/>
          </a:p>
        </p:txBody>
      </p:sp>
      <p:pic>
        <p:nvPicPr>
          <p:cNvPr id="8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664" y="2733768"/>
            <a:ext cx="6048672" cy="19982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66655" y="1489940"/>
            <a:ext cx="6210690" cy="1108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/home/bigdata/hadoop/spark-2.1.1-bin-hadoop2.7/bin/spark-submit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--class </a:t>
            </a:r>
            <a:r>
              <a:rPr lang="en-US" altLang="zh-CN" sz="900" b="1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--master yarn \</a:t>
            </a: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--deploy-mode client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/home/bigdata/hadoop/spark-2.1.1-bin-hadoop2.7/examples/jars/spark-examples_2.11-2.1.1.jar  </a:t>
            </a:r>
            <a:r>
              <a:rPr lang="en-US" altLang="zh-CN" sz="90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endParaRPr lang="zh-CN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906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86186" y="627534"/>
            <a:ext cx="5634626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编写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应用程序</a:t>
            </a:r>
          </a:p>
        </p:txBody>
      </p:sp>
      <p:sp>
        <p:nvSpPr>
          <p:cNvPr id="2" name="矩形 1"/>
          <p:cNvSpPr/>
          <p:nvPr/>
        </p:nvSpPr>
        <p:spPr>
          <a:xfrm>
            <a:off x="1356736" y="1347614"/>
            <a:ext cx="2335383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Maven</a:t>
            </a:r>
            <a:r>
              <a:rPr lang="zh-CN" altLang="en-US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如何开发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Scala</a:t>
            </a:r>
            <a:r>
              <a:rPr lang="zh-CN" altLang="en-US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程序？</a:t>
            </a:r>
            <a:endParaRPr lang="en-US" altLang="zh-CN" sz="1350" kern="10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350" kern="10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如何搭建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Maven</a:t>
            </a:r>
            <a:r>
              <a:rPr lang="zh-CN" altLang="en-US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父子项目？</a:t>
            </a:r>
            <a:endParaRPr lang="en-US" altLang="zh-CN" sz="1350" kern="10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350" kern="10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350" kern="100" spc="38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39652" y="2221584"/>
            <a:ext cx="6327694" cy="2146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main(args: Array[</a:t>
            </a:r>
            <a:r>
              <a:rPr lang="zh-CN" altLang="zh-CN" sz="750" dirty="0">
                <a:solidFill>
                  <a:srgbClr val="20999D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SparkConf()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并设置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App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名称</a:t>
            </a:r>
            <a:b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b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val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conf =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SparkConf().setMaster(</a:t>
            </a:r>
            <a:r>
              <a:rPr lang="zh-CN" altLang="zh-CN" sz="750" b="1" dirty="0">
                <a:solidFill>
                  <a:srgbClr val="008000"/>
                </a:solidFill>
                <a:latin typeface="Consolas" panose="020B0609020204030204" pitchFamily="49" charset="0"/>
              </a:rPr>
              <a:t>"local[*]"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).setAppName(</a:t>
            </a:r>
            <a:r>
              <a:rPr lang="zh-CN" altLang="zh-CN" sz="750" b="1" dirty="0">
                <a:solidFill>
                  <a:srgbClr val="008000"/>
                </a:solidFill>
                <a:latin typeface="Consolas" panose="020B0609020204030204" pitchFamily="49" charset="0"/>
              </a:rPr>
              <a:t>"WordCount"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SparkContext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，该对象是提交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spark App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的入口</a:t>
            </a:r>
            <a:b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val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sc =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SparkContext(conf)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sc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RDD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并执行相应的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transformation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action</a:t>
            </a:r>
            <a:b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val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result = sc.textFile(</a:t>
            </a:r>
            <a:r>
              <a:rPr lang="zh-CN" altLang="zh-CN" sz="750" b="1" dirty="0">
                <a:solidFill>
                  <a:srgbClr val="008000"/>
                </a:solidFill>
                <a:latin typeface="Consolas" panose="020B0609020204030204" pitchFamily="49" charset="0"/>
              </a:rPr>
              <a:t>"hdfs://README"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).flatMap(_.split(</a:t>
            </a:r>
            <a:r>
              <a:rPr lang="zh-CN" altLang="zh-CN" sz="750" b="1" dirty="0">
                <a:solidFill>
                  <a:srgbClr val="008000"/>
                </a:solidFill>
                <a:latin typeface="Consolas" panose="020B0609020204030204" pitchFamily="49" charset="0"/>
              </a:rPr>
              <a:t>" "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)).map((_, </a:t>
            </a:r>
            <a:r>
              <a:rPr lang="zh-CN" altLang="zh-CN" sz="75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)).reduceByKey(_+_, </a:t>
            </a:r>
            <a:r>
              <a:rPr lang="zh-CN" altLang="zh-CN" sz="75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).sortBy(_._2, </a:t>
            </a:r>
            <a:r>
              <a:rPr lang="zh-CN" altLang="zh-CN" sz="750" b="1" dirty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停止</a:t>
            </a:r>
            <a:r>
              <a:rPr lang="zh-CN" altLang="zh-CN" sz="750" i="1" dirty="0">
                <a:solidFill>
                  <a:srgbClr val="808080"/>
                </a:solidFill>
                <a:latin typeface="Consolas" panose="020B0609020204030204" pitchFamily="49" charset="0"/>
              </a:rPr>
              <a:t>sc</a:t>
            </a: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，结束该任务</a:t>
            </a:r>
            <a:b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75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result.collect().foreach(</a:t>
            </a:r>
            <a:r>
              <a:rPr lang="zh-CN" altLang="zh-CN" sz="750" i="1" dirty="0">
                <a:solidFill>
                  <a:srgbClr val="000000"/>
                </a:solidFill>
                <a:latin typeface="Consolas" panose="020B0609020204030204" pitchFamily="49" charset="0"/>
              </a:rPr>
              <a:t>println 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_)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750" i="1" dirty="0">
                <a:solidFill>
                  <a:srgbClr val="660E7A"/>
                </a:solidFill>
                <a:latin typeface="Consolas" panose="020B0609020204030204" pitchFamily="49" charset="0"/>
              </a:rPr>
              <a:t>logger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zh-CN" altLang="zh-CN" sz="750" b="1" dirty="0">
                <a:solidFill>
                  <a:srgbClr val="008000"/>
                </a:solidFill>
                <a:latin typeface="Consolas" panose="020B0609020204030204" pitchFamily="49" charset="0"/>
              </a:rPr>
              <a:t>"complete!"</a:t>
            </a: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  sc.stop()</a:t>
            </a: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7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7714" y="627534"/>
            <a:ext cx="5148572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环境打包应用</a:t>
            </a:r>
          </a:p>
        </p:txBody>
      </p:sp>
      <p:sp>
        <p:nvSpPr>
          <p:cNvPr id="5" name="矩形 4"/>
          <p:cNvSpPr/>
          <p:nvPr/>
        </p:nvSpPr>
        <p:spPr>
          <a:xfrm>
            <a:off x="1115616" y="1205652"/>
            <a:ext cx="37804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dependency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groupId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&gt;org.apache.spark&lt;/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groupId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artifactId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&gt;spark-core_2.11&lt;/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artifactId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version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&gt;2.1.1&lt;/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version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scope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&gt;provided&lt;/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scope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&lt;/</a:t>
            </a:r>
            <a:r>
              <a:rPr lang="en-US" altLang="zh-CN" sz="105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dependency</a:t>
            </a:r>
            <a:r>
              <a:rPr lang="en-US" altLang="zh-CN" sz="105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endParaRPr lang="zh-CN" altLang="en-US" sz="1050" dirty="0"/>
          </a:p>
        </p:txBody>
      </p:sp>
      <p:pic>
        <p:nvPicPr>
          <p:cNvPr id="8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5364088" y="1185596"/>
            <a:ext cx="3004190" cy="14581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1640" y="2521564"/>
            <a:ext cx="6480720" cy="254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bin/spark-submit\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--class com.atguigu.spark.WordCount\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--master spark://hadoop102:7077 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--executor-memory 1G 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--total-executor-cores 2 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wordcount-jar-with-</a:t>
            </a:r>
            <a:r>
              <a:rPr lang="en-US" altLang="zh-CN" sz="1350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dependencies.jar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hdfs://</a:t>
            </a:r>
            <a:r>
              <a:rPr lang="en-US" altLang="zh-CN" sz="1350" kern="100" spc="38" dirty="0">
                <a:latin typeface="Times New Roman" panose="02020603050405020304" pitchFamily="18" charset="0"/>
              </a:rPr>
              <a:t>hadoop102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:9000/RELEASE \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hdfs://</a:t>
            </a:r>
            <a:r>
              <a:rPr lang="en-US" altLang="zh-CN" sz="1350" kern="100" spc="38" dirty="0">
                <a:latin typeface="Times New Roman" panose="02020603050405020304" pitchFamily="18" charset="0"/>
              </a:rPr>
              <a:t>hadoop102</a:t>
            </a:r>
            <a:r>
              <a:rPr lang="en-US" altLang="zh-CN" sz="13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:9000/out</a:t>
            </a:r>
            <a:endParaRPr lang="zh-CN" altLang="zh-CN" sz="10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702" y="627534"/>
            <a:ext cx="5364596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本地调试</a:t>
            </a:r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【local】</a:t>
            </a:r>
            <a:endParaRPr lang="zh-CN" altLang="en-US" sz="3200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85646" y="1059582"/>
            <a:ext cx="20649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en-US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 </a:t>
            </a:r>
            <a:r>
              <a:rPr lang="en-US" altLang="zh-CN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Debug</a:t>
            </a:r>
            <a:r>
              <a:rPr lang="zh-CN" altLang="en-US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endParaRPr lang="zh-CN" altLang="en-US" sz="525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82" y="1337166"/>
            <a:ext cx="5184576" cy="34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9596" y="627534"/>
            <a:ext cx="418480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远程调试</a:t>
            </a:r>
          </a:p>
        </p:txBody>
      </p:sp>
      <p:sp>
        <p:nvSpPr>
          <p:cNvPr id="10" name="矩形 9"/>
          <p:cNvSpPr/>
          <p:nvPr/>
        </p:nvSpPr>
        <p:spPr>
          <a:xfrm>
            <a:off x="1439652" y="1005576"/>
            <a:ext cx="21467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en-US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driver</a:t>
            </a:r>
            <a:r>
              <a:rPr lang="zh-CN" altLang="en-US" sz="13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</a:t>
            </a:r>
            <a:endParaRPr lang="zh-CN" altLang="en-US" sz="525" dirty="0"/>
          </a:p>
        </p:txBody>
      </p:sp>
      <p:sp>
        <p:nvSpPr>
          <p:cNvPr id="13" name="矩形 12"/>
          <p:cNvSpPr/>
          <p:nvPr/>
        </p:nvSpPr>
        <p:spPr>
          <a:xfrm>
            <a:off x="6030162" y="1383618"/>
            <a:ext cx="1404156" cy="1026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Spark</a:t>
            </a:r>
          </a:p>
          <a:p>
            <a:pPr algn="ctr"/>
            <a:r>
              <a:rPr lang="en-US" altLang="zh-CN" sz="2400" dirty="0"/>
              <a:t>Cluster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030694" y="3327834"/>
            <a:ext cx="1458162" cy="1188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IDEA</a:t>
            </a:r>
          </a:p>
          <a:p>
            <a:pPr algn="ctr"/>
            <a:r>
              <a:rPr lang="en-US" altLang="zh-CN" sz="2700" dirty="0"/>
              <a:t>(Driver)</a:t>
            </a:r>
            <a:endParaRPr lang="zh-CN" altLang="en-US" sz="2700" dirty="0"/>
          </a:p>
        </p:txBody>
      </p:sp>
      <p:sp>
        <p:nvSpPr>
          <p:cNvPr id="15" name="上箭头 14"/>
          <p:cNvSpPr/>
          <p:nvPr/>
        </p:nvSpPr>
        <p:spPr>
          <a:xfrm>
            <a:off x="6462210" y="2463738"/>
            <a:ext cx="540060" cy="7560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39652" y="1491630"/>
            <a:ext cx="4184809" cy="1489234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493658" y="3188746"/>
            <a:ext cx="4184809" cy="12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1670" y="627534"/>
            <a:ext cx="5940660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的产生背景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5796136" y="3253536"/>
            <a:ext cx="2123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ea typeface="宋体" panose="02010600030101010101" pitchFamily="2" charset="-122"/>
              </a:rPr>
              <a:t>迭代式计算</a:t>
            </a:r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zh-CN" altLang="en-US" b="1" dirty="0">
                <a:ea typeface="宋体" panose="02010600030101010101" pitchFamily="2" charset="-122"/>
              </a:rPr>
              <a:t>交互式数据挖掘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pic>
        <p:nvPicPr>
          <p:cNvPr id="5" name="Picture 19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1059582"/>
            <a:ext cx="5577482" cy="1296144"/>
          </a:xfrm>
          <a:prstGeom prst="rect">
            <a:avLst/>
          </a:prstGeom>
        </p:spPr>
      </p:pic>
      <p:pic>
        <p:nvPicPr>
          <p:cNvPr id="6" name="图片 5" descr="Image titl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8" y="2405657"/>
            <a:ext cx="3780420" cy="131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Image titl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04" y="3622313"/>
            <a:ext cx="3834427" cy="1397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92271" y="632140"/>
            <a:ext cx="375945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是什么</a:t>
            </a:r>
          </a:p>
        </p:txBody>
      </p:sp>
      <p:pic>
        <p:nvPicPr>
          <p:cNvPr id="3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97" y="2345992"/>
            <a:ext cx="4150043" cy="21364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547665" y="1518196"/>
            <a:ext cx="1880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http://spark.apache.org</a:t>
            </a:r>
            <a:endParaRPr lang="zh-CN" altLang="en-US" sz="1350" dirty="0"/>
          </a:p>
        </p:txBody>
      </p:sp>
      <p:pic>
        <p:nvPicPr>
          <p:cNvPr id="6" name="图片 5" descr="QQ截图201512071129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43873"/>
            <a:ext cx="3956685" cy="12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544108" y="2316661"/>
            <a:ext cx="2376264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、软件栈中所有的程序库和高级组件</a:t>
            </a:r>
            <a:r>
              <a:rPr lang="zh-CN" altLang="zh-CN" sz="1350" b="1" spc="38" dirty="0">
                <a:ea typeface="Times New Roman" panose="02020603050405020304" pitchFamily="18" charset="0"/>
              </a:rPr>
              <a:t> 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都可以从下层的改进中获益。</a:t>
            </a:r>
            <a:endParaRPr lang="en-US" altLang="zh-CN" sz="1350" b="1" spc="38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b="1" spc="38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、运行整个软件栈的代价变小了。不需要运行</a:t>
            </a:r>
            <a:r>
              <a:rPr lang="en-US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套独立的软件系统了，一个机构只需要运行一套软件系统即可。系统的部署、维护、测试、支持等大大缩减。</a:t>
            </a:r>
            <a:endParaRPr lang="en-US" altLang="zh-CN" sz="1350" b="1" spc="38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b="1" spc="38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350" b="1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、能够构建出无缝整合不同处理模型的应用。</a:t>
            </a:r>
            <a:endParaRPr lang="zh-CN" altLang="en-US" sz="1350" b="1" dirty="0"/>
          </a:p>
        </p:txBody>
      </p:sp>
      <p:sp>
        <p:nvSpPr>
          <p:cNvPr id="7" name="矩形 6"/>
          <p:cNvSpPr/>
          <p:nvPr/>
        </p:nvSpPr>
        <p:spPr>
          <a:xfrm>
            <a:off x="1223628" y="4494594"/>
            <a:ext cx="1838965" cy="364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266700">
              <a:lnSpc>
                <a:spcPct val="150000"/>
              </a:lnSpc>
            </a:pPr>
            <a:r>
              <a:rPr lang="zh-CN" altLang="zh-CN" sz="135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数据科学任务</a:t>
            </a:r>
            <a:endParaRPr lang="zh-CN" altLang="zh-CN" sz="9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56380" y="4491225"/>
            <a:ext cx="1838965" cy="364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zh-CN" altLang="zh-CN" sz="135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  <a:r>
              <a:rPr lang="zh-CN" altLang="en-US" sz="135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处理</a:t>
            </a:r>
            <a:r>
              <a:rPr lang="zh-CN" altLang="zh-CN" sz="135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任务</a:t>
            </a:r>
            <a:endParaRPr lang="zh-CN" altLang="zh-CN" sz="9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92271" y="629015"/>
            <a:ext cx="375945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的角色</a:t>
            </a:r>
          </a:p>
        </p:txBody>
      </p:sp>
      <p:pic>
        <p:nvPicPr>
          <p:cNvPr id="3" name="Picture 199" descr="../../../../../../Desktop/cluster-overview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9" y="1058409"/>
            <a:ext cx="4185285" cy="200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581033" y="3139566"/>
            <a:ext cx="41484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Local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Local-Cluster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350" b="1" spc="38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Standalone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Yarn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Mesos</a:t>
            </a:r>
            <a:endParaRPr lang="zh-CN" altLang="en-US" sz="1350" dirty="0"/>
          </a:p>
        </p:txBody>
      </p:sp>
      <p:sp>
        <p:nvSpPr>
          <p:cNvPr id="5" name="矩形 4"/>
          <p:cNvSpPr/>
          <p:nvPr/>
        </p:nvSpPr>
        <p:spPr>
          <a:xfrm>
            <a:off x="1601670" y="3595746"/>
            <a:ext cx="62106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节点主要运行集群管理器的中心化部分，所承载的作用是分配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节点，维护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节点，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的状态。</a:t>
            </a:r>
            <a:endParaRPr lang="zh-CN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1601671" y="4259674"/>
            <a:ext cx="28650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z="1350" spc="38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节点负责具体的业务运行。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790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92271" y="627534"/>
            <a:ext cx="375945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2050" name="Picture 2" descr="https://timgsa.baidu.com/timg?image&amp;quality=80&amp;size=b9999_10000&amp;sec=1511503072020&amp;di=f80b8ff557fc672ae81bea5a0603e440&amp;imgtype=jpg&amp;src=http%3A%2F%2Fimg4.imgtn.bdimg.com%2Fit%2Fu%3D2189815654%2C381937124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167595"/>
            <a:ext cx="6210690" cy="365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92271" y="641929"/>
            <a:ext cx="3759458" cy="378042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cs typeface="Times New Roman" pitchFamily="18" charset="0"/>
              </a:rPr>
              <a:t>Spark </a:t>
            </a:r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牛刀小试</a:t>
            </a:r>
          </a:p>
        </p:txBody>
      </p:sp>
      <p:sp>
        <p:nvSpPr>
          <p:cNvPr id="3" name="矩形 2"/>
          <p:cNvSpPr/>
          <p:nvPr/>
        </p:nvSpPr>
        <p:spPr>
          <a:xfrm>
            <a:off x="1493658" y="1080488"/>
            <a:ext cx="352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通过</a:t>
            </a:r>
            <a:r>
              <a:rPr lang="en-US" altLang="zh-CN" b="1" dirty="0"/>
              <a:t>Spark</a:t>
            </a:r>
            <a:r>
              <a:rPr lang="zh-CN" altLang="en-US" b="1" dirty="0"/>
              <a:t>利用蒙特</a:t>
            </a:r>
            <a:r>
              <a:rPr lang="en-US" altLang="zh-CN" b="1" dirty="0"/>
              <a:t>·</a:t>
            </a:r>
            <a:r>
              <a:rPr lang="zh-CN" altLang="en-US" b="1" dirty="0"/>
              <a:t>卡罗算法求</a:t>
            </a:r>
            <a:r>
              <a:rPr lang="en-US" altLang="zh-CN" b="1" dirty="0"/>
              <a:t>PI</a:t>
            </a:r>
            <a:endParaRPr lang="zh-CN" altLang="en-US" b="1" dirty="0"/>
          </a:p>
        </p:txBody>
      </p:sp>
      <p:pic>
        <p:nvPicPr>
          <p:cNvPr id="8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601670" y="2841780"/>
            <a:ext cx="6048672" cy="19982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31640" y="1404103"/>
            <a:ext cx="6210690" cy="131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bin/spark-submit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--class </a:t>
            </a:r>
            <a:r>
              <a:rPr lang="en-US" altLang="zh-CN" sz="900" b="1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--master spark://hadoop102:7077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--executor-memory 1G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--total-executor-cores 2 \</a:t>
            </a:r>
            <a:endParaRPr lang="zh-CN" altLang="zh-CN" sz="788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900" b="1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examples/jars/spark-examples_2.11-2.1.1.jar  </a:t>
            </a:r>
            <a:r>
              <a:rPr lang="en-US" altLang="zh-CN" sz="900" b="1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endParaRPr lang="zh-CN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41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1730" y="681540"/>
            <a:ext cx="4860540" cy="37804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提交应用程序概述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39652" y="1167594"/>
            <a:ext cx="3240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90282"/>
              </p:ext>
            </p:extLst>
          </p:nvPr>
        </p:nvGraphicFramePr>
        <p:xfrm>
          <a:off x="3707904" y="3222540"/>
          <a:ext cx="4185762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1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local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本地以一个</a:t>
                      </a:r>
                      <a:r>
                        <a:rPr lang="en-US" sz="900">
                          <a:effectLst/>
                        </a:rPr>
                        <a:t>worker</a:t>
                      </a:r>
                      <a:r>
                        <a:rPr lang="zh-CN" sz="900">
                          <a:effectLst/>
                        </a:rPr>
                        <a:t>线程运行</a:t>
                      </a:r>
                      <a:r>
                        <a:rPr lang="en-US" sz="900">
                          <a:effectLst/>
                        </a:rPr>
                        <a:t>(</a:t>
                      </a:r>
                      <a:r>
                        <a:rPr lang="zh-CN" sz="900">
                          <a:effectLst/>
                        </a:rPr>
                        <a:t>例如非并行的情况</a:t>
                      </a:r>
                      <a:r>
                        <a:rPr lang="en-US" sz="900">
                          <a:effectLst/>
                        </a:rPr>
                        <a:t>).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local[K]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本地以</a:t>
                      </a:r>
                      <a:r>
                        <a:rPr lang="en-US" sz="900">
                          <a:effectLst/>
                        </a:rPr>
                        <a:t>K worker </a:t>
                      </a:r>
                      <a:r>
                        <a:rPr lang="zh-CN" sz="900">
                          <a:effectLst/>
                        </a:rPr>
                        <a:t>线程</a:t>
                      </a:r>
                      <a:r>
                        <a:rPr lang="en-US" sz="900">
                          <a:effectLst/>
                        </a:rPr>
                        <a:t> (</a:t>
                      </a:r>
                      <a:r>
                        <a:rPr lang="zh-CN" sz="900">
                          <a:effectLst/>
                        </a:rPr>
                        <a:t>理想情况下</a:t>
                      </a:r>
                      <a:r>
                        <a:rPr lang="en-US" sz="900">
                          <a:effectLst/>
                        </a:rPr>
                        <a:t>, K</a:t>
                      </a:r>
                      <a:r>
                        <a:rPr lang="zh-CN" sz="900">
                          <a:effectLst/>
                        </a:rPr>
                        <a:t>设置为你机器的</a:t>
                      </a:r>
                      <a:r>
                        <a:rPr lang="en-US" sz="900">
                          <a:effectLst/>
                        </a:rPr>
                        <a:t>CPU</a:t>
                      </a:r>
                      <a:r>
                        <a:rPr lang="zh-CN" sz="900">
                          <a:effectLst/>
                        </a:rPr>
                        <a:t>核数</a:t>
                      </a:r>
                      <a:r>
                        <a:rPr lang="en-US" sz="900">
                          <a:effectLst/>
                        </a:rPr>
                        <a:t>).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local[*]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dirty="0">
                          <a:effectLst/>
                        </a:rPr>
                        <a:t>本地以本机同样核数的线程运行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spark://</a:t>
                      </a:r>
                      <a:r>
                        <a:rPr lang="en-US" sz="900" dirty="0" err="1">
                          <a:effectLst/>
                        </a:rPr>
                        <a:t>HOST:PORT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dirty="0">
                          <a:effectLst/>
                        </a:rPr>
                        <a:t>连接到指定的</a:t>
                      </a:r>
                      <a:r>
                        <a:rPr lang="en-US" sz="900" dirty="0">
                          <a:effectLst/>
                        </a:rPr>
                        <a:t>Spark standalone cluster master. </a:t>
                      </a:r>
                      <a:r>
                        <a:rPr lang="zh-CN" sz="900" dirty="0">
                          <a:effectLst/>
                        </a:rPr>
                        <a:t>端口是你的</a:t>
                      </a:r>
                      <a:r>
                        <a:rPr lang="en-US" sz="900" dirty="0">
                          <a:effectLst/>
                        </a:rPr>
                        <a:t>master</a:t>
                      </a:r>
                      <a:r>
                        <a:rPr lang="zh-CN" sz="900" dirty="0">
                          <a:effectLst/>
                        </a:rPr>
                        <a:t>集群配置的端口，缺省值为</a:t>
                      </a:r>
                      <a:r>
                        <a:rPr lang="en-US" sz="900" dirty="0">
                          <a:effectLst/>
                        </a:rPr>
                        <a:t>7077.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mesos</a:t>
                      </a:r>
                      <a:r>
                        <a:rPr lang="en-US" sz="900" dirty="0">
                          <a:effectLst/>
                        </a:rPr>
                        <a:t>://</a:t>
                      </a:r>
                      <a:r>
                        <a:rPr lang="en-US" sz="900" dirty="0" err="1">
                          <a:effectLst/>
                        </a:rPr>
                        <a:t>HOST:PORT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连接到指定的</a:t>
                      </a:r>
                      <a:r>
                        <a:rPr lang="en-US" sz="900">
                          <a:effectLst/>
                        </a:rPr>
                        <a:t>Mesos </a:t>
                      </a:r>
                      <a:r>
                        <a:rPr lang="zh-CN" sz="900">
                          <a:effectLst/>
                        </a:rPr>
                        <a:t>集群</a:t>
                      </a:r>
                      <a:r>
                        <a:rPr lang="en-US" sz="900">
                          <a:effectLst/>
                        </a:rPr>
                        <a:t>. Port</a:t>
                      </a:r>
                      <a:r>
                        <a:rPr lang="zh-CN" sz="900">
                          <a:effectLst/>
                        </a:rPr>
                        <a:t>是你配置的</a:t>
                      </a:r>
                      <a:r>
                        <a:rPr lang="en-US" sz="900">
                          <a:effectLst/>
                        </a:rPr>
                        <a:t>mesos</a:t>
                      </a:r>
                      <a:r>
                        <a:rPr lang="zh-CN" sz="900">
                          <a:effectLst/>
                        </a:rPr>
                        <a:t>端口， 缺省是</a:t>
                      </a:r>
                      <a:r>
                        <a:rPr lang="en-US" sz="900">
                          <a:effectLst/>
                        </a:rPr>
                        <a:t>5050. </a:t>
                      </a:r>
                      <a:r>
                        <a:rPr lang="zh-CN" sz="900">
                          <a:effectLst/>
                        </a:rPr>
                        <a:t>或者如果</a:t>
                      </a:r>
                      <a:r>
                        <a:rPr lang="en-US" sz="900">
                          <a:effectLst/>
                        </a:rPr>
                        <a:t>Mesos</a:t>
                      </a:r>
                      <a:r>
                        <a:rPr lang="zh-CN" sz="900">
                          <a:effectLst/>
                        </a:rPr>
                        <a:t>使用</a:t>
                      </a:r>
                      <a:r>
                        <a:rPr lang="en-US" sz="900">
                          <a:effectLst/>
                        </a:rPr>
                        <a:t>ZOoKeeper,</a:t>
                      </a:r>
                      <a:r>
                        <a:rPr lang="zh-CN" sz="900">
                          <a:effectLst/>
                        </a:rPr>
                        <a:t>格式为</a:t>
                      </a:r>
                      <a:r>
                        <a:rPr lang="en-US" sz="900">
                          <a:effectLst/>
                        </a:rPr>
                        <a:t> mesos://zk://....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yarn-client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dirty="0">
                          <a:effectLst/>
                        </a:rPr>
                        <a:t>以</a:t>
                      </a:r>
                      <a:r>
                        <a:rPr lang="en-US" sz="900" dirty="0">
                          <a:effectLst/>
                        </a:rPr>
                        <a:t>client</a:t>
                      </a:r>
                      <a:r>
                        <a:rPr lang="zh-CN" sz="900" dirty="0">
                          <a:effectLst/>
                        </a:rPr>
                        <a:t>模式连接到</a:t>
                      </a:r>
                      <a:r>
                        <a:rPr lang="en-US" sz="900" dirty="0">
                          <a:effectLst/>
                        </a:rPr>
                        <a:t>YARN cluster. </a:t>
                      </a:r>
                      <a:r>
                        <a:rPr lang="zh-CN" sz="900" dirty="0">
                          <a:effectLst/>
                        </a:rPr>
                        <a:t>集群的位置基于</a:t>
                      </a:r>
                      <a:r>
                        <a:rPr lang="en-US" sz="900" dirty="0" err="1">
                          <a:effectLst/>
                        </a:rPr>
                        <a:t>HADOOP_CONF_DIR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zh-CN" sz="900" dirty="0">
                          <a:effectLst/>
                        </a:rPr>
                        <a:t>变量找到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yarn-cluster</a:t>
                      </a:r>
                      <a:endParaRPr lang="zh-CN" sz="9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dirty="0">
                          <a:effectLst/>
                        </a:rPr>
                        <a:t>以</a:t>
                      </a:r>
                      <a:r>
                        <a:rPr lang="en-US" sz="900" dirty="0">
                          <a:effectLst/>
                        </a:rPr>
                        <a:t>cluster</a:t>
                      </a:r>
                      <a:r>
                        <a:rPr lang="zh-CN" sz="900" dirty="0">
                          <a:effectLst/>
                        </a:rPr>
                        <a:t>模式连接到</a:t>
                      </a:r>
                      <a:r>
                        <a:rPr lang="en-US" sz="900" dirty="0">
                          <a:effectLst/>
                        </a:rPr>
                        <a:t>YARN cluster. </a:t>
                      </a:r>
                      <a:r>
                        <a:rPr lang="zh-CN" sz="900" dirty="0">
                          <a:effectLst/>
                        </a:rPr>
                        <a:t>集群的位置基于</a:t>
                      </a:r>
                      <a:r>
                        <a:rPr lang="en-US" sz="900" dirty="0" err="1">
                          <a:effectLst/>
                        </a:rPr>
                        <a:t>HADOOP_CONF_DIR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zh-CN" sz="900" dirty="0">
                          <a:effectLst/>
                        </a:rPr>
                        <a:t>变量找到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zh-CN" sz="9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187624" y="1008933"/>
            <a:ext cx="3429000" cy="21630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--class: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你的应用的启动类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825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--master: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集群的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master URL (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spark://192.168.9.102:7077)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--deploy-mode: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是否发布你的驱动到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(cluster)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或者作为一个本地客户端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(client) (default: client)*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--</a:t>
            </a:r>
            <a:r>
              <a:rPr lang="en-US" altLang="zh-CN" sz="825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conf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任意的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配置属性， 格式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key=value.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如果值包含空格，可以加引号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“key=value”. </a:t>
            </a:r>
            <a:r>
              <a:rPr lang="en-US" altLang="zh-CN" sz="825" kern="100" spc="38" dirty="0" err="1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缺省的</a:t>
            </a:r>
            <a:r>
              <a:rPr lang="en-US" altLang="zh-CN" sz="825" kern="100" spc="38" dirty="0" err="1"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Spark</a:t>
            </a:r>
            <a:r>
              <a:rPr lang="en-US" altLang="zh-CN" sz="825" kern="100" spc="38" dirty="0" err="1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配置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application-jar: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打包好的应用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jar,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包含依赖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这个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在集群中全局可见。 比如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hdfs://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共享存储系统， 如果是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file:// path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， 那么所有的节点的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path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都包含同样的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jar.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arenR"/>
            </a:pP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application-arguments: 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传给</a:t>
            </a:r>
            <a:r>
              <a:rPr lang="en-US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main()</a:t>
            </a:r>
            <a:r>
              <a:rPr lang="zh-CN" altLang="zh-CN" sz="825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方法的参数</a:t>
            </a:r>
            <a:endParaRPr lang="zh-CN" altLang="zh-CN" sz="75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1540" y="1117930"/>
            <a:ext cx="2876010" cy="1950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./bin/spark-submit \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--class &lt;main-class&gt;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--master &lt;master-</a:t>
            </a:r>
            <a:r>
              <a:rPr lang="en-US" altLang="zh-CN" sz="1050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&gt; \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--deploy-mode &lt;deploy-mode&gt; \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--</a:t>
            </a:r>
            <a:r>
              <a:rPr lang="en-US" altLang="zh-CN" sz="1050" kern="100" spc="38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conf</a:t>
            </a: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&lt;key&gt;=&lt;value&gt; \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... # other options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266700" algn="just">
              <a:lnSpc>
                <a:spcPct val="150000"/>
              </a:lnSpc>
            </a:pPr>
            <a:r>
              <a:rPr lang="en-US" altLang="zh-CN" sz="1050" kern="10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&lt;application-jar&gt; \</a:t>
            </a:r>
            <a:endParaRPr lang="zh-CN" altLang="zh-CN" sz="825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050" spc="38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[application-arguments]</a:t>
            </a:r>
            <a:endParaRPr lang="zh-CN" altLang="en-US" sz="1050" dirty="0"/>
          </a:p>
        </p:txBody>
      </p:sp>
      <p:pic>
        <p:nvPicPr>
          <p:cNvPr id="13" name="Picture 24"/>
          <p:cNvPicPr/>
          <p:nvPr/>
        </p:nvPicPr>
        <p:blipFill rotWithShape="1">
          <a:blip r:embed="rId3"/>
          <a:srcRect b="45795"/>
          <a:stretch/>
        </p:blipFill>
        <p:spPr>
          <a:xfrm>
            <a:off x="1299155" y="3219822"/>
            <a:ext cx="219367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1730" y="681540"/>
            <a:ext cx="4860540" cy="378042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+mn-lt"/>
                <a:ea typeface="宋体" pitchFamily="2" charset="-122"/>
                <a:cs typeface="Times New Roman" pitchFamily="18" charset="0"/>
              </a:rPr>
              <a:t>提交应用程序概述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437624"/>
            <a:ext cx="5993904" cy="28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962</Words>
  <Application>Microsoft Office PowerPoint</Application>
  <PresentationFormat>全屏显示(16:9)</PresentationFormat>
  <Paragraphs>121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华文新魏</vt:lpstr>
      <vt:lpstr>楷体</vt:lpstr>
      <vt:lpstr>宋体</vt:lpstr>
      <vt:lpstr>Arial</vt:lpstr>
      <vt:lpstr>Calibri</vt:lpstr>
      <vt:lpstr>Consolas</vt:lpstr>
      <vt:lpstr>Courier New</vt:lpstr>
      <vt:lpstr>Lucida Console</vt:lpstr>
      <vt:lpstr>Times New Roman</vt:lpstr>
      <vt:lpstr>Wingdings</vt:lpstr>
      <vt:lpstr>Office 主题</vt:lpstr>
      <vt:lpstr>PowerPoint 演示文稿</vt:lpstr>
      <vt:lpstr>课程内容</vt:lpstr>
      <vt:lpstr>SPARK的产生背景</vt:lpstr>
      <vt:lpstr>SPARK是什么</vt:lpstr>
      <vt:lpstr>SPARK的角色</vt:lpstr>
      <vt:lpstr>SPARK的安装</vt:lpstr>
      <vt:lpstr>Spark 牛刀小试</vt:lpstr>
      <vt:lpstr>提交应用程序概述</vt:lpstr>
      <vt:lpstr>提交应用程序概述</vt:lpstr>
      <vt:lpstr>Spark Shell WordCount</vt:lpstr>
      <vt:lpstr>Spark Shell WordCount</vt:lpstr>
      <vt:lpstr>配置历史服务</vt:lpstr>
      <vt:lpstr>再次运行WordCount</vt:lpstr>
      <vt:lpstr>SPARK的HA</vt:lpstr>
      <vt:lpstr>再次运行WordCount</vt:lpstr>
      <vt:lpstr>Yarn与Standalone对比</vt:lpstr>
      <vt:lpstr>SPARK基于Yarn的安装</vt:lpstr>
      <vt:lpstr>SPARK基于Yarn的安装</vt:lpstr>
      <vt:lpstr>SPARK基于Yarn的安装</vt:lpstr>
      <vt:lpstr>Spark 牛刀小试</vt:lpstr>
      <vt:lpstr>IDEA编写Spark应用程序</vt:lpstr>
      <vt:lpstr>IDEA环境打包应用</vt:lpstr>
      <vt:lpstr>IDEA本地调试【local】</vt:lpstr>
      <vt:lpstr>IDEA远程调试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MSoffice</cp:lastModifiedBy>
  <cp:revision>119</cp:revision>
  <dcterms:created xsi:type="dcterms:W3CDTF">2013-03-04T07:19:04Z</dcterms:created>
  <dcterms:modified xsi:type="dcterms:W3CDTF">2018-07-25T06:12:31Z</dcterms:modified>
</cp:coreProperties>
</file>